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handoutMasterIdLst>
    <p:handoutMasterId r:id="rId20"/>
  </p:handoutMasterIdLst>
  <p:sldIdLst>
    <p:sldId id="260" r:id="rId2"/>
    <p:sldId id="287" r:id="rId3"/>
    <p:sldId id="278" r:id="rId4"/>
    <p:sldId id="281" r:id="rId5"/>
    <p:sldId id="277" r:id="rId6"/>
    <p:sldId id="274" r:id="rId7"/>
    <p:sldId id="272" r:id="rId8"/>
    <p:sldId id="275" r:id="rId9"/>
    <p:sldId id="286" r:id="rId10"/>
    <p:sldId id="279" r:id="rId11"/>
    <p:sldId id="283" r:id="rId12"/>
    <p:sldId id="282" r:id="rId13"/>
    <p:sldId id="284" r:id="rId14"/>
    <p:sldId id="280" r:id="rId15"/>
    <p:sldId id="268" r:id="rId16"/>
    <p:sldId id="257" r:id="rId17"/>
    <p:sldId id="263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94C8D-3F97-45F4-9B96-B63C0130771D}" type="datetimeFigureOut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C5EBE-06DB-42A6-8871-B91DC07E381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11340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45279-9B66-4AE1-9C8D-EF1BA0EF13B8}" type="datetimeFigureOut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F13F8-DB6E-41C3-AD8A-83D344F82B8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4509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A77C26-D26D-4233-8546-FF204B4A3606}" type="datetime1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C1A066-04D2-4170-AF71-48832F610E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8A0E6C-664D-4DA7-B90B-527690B46E3A}" type="datetime1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C1A066-04D2-4170-AF71-48832F610E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9E870-76FF-462F-9120-0EB842942202}" type="datetime1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A066-04D2-4170-AF71-48832F610E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9C9AC-DEEE-438C-8E09-8EA14B6BCB0F}" type="datetime1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A066-04D2-4170-AF71-48832F610E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áblázat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xmlns="" val="4230634402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Cím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DC88-C3E5-4DD6-9331-A4C308B24C37}" type="datetime1">
              <a:rPr lang="hu-HU" smtClean="0"/>
              <a:pPr/>
              <a:t>2016.02.25.</a:t>
            </a:fld>
            <a:endParaRPr lang="hu-HU" dirty="0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3923928" y="6309320"/>
            <a:ext cx="4870961" cy="365125"/>
          </a:xfrm>
        </p:spPr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‹#›</a:t>
            </a:fld>
            <a:r>
              <a:rPr lang="hu-HU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337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2F72-29E7-444D-9DCF-F19123D0908F}" type="datetime1">
              <a:rPr lang="hu-HU" smtClean="0"/>
              <a:pPr/>
              <a:t>2016.02.25.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851920" y="6331687"/>
            <a:ext cx="4942969" cy="365125"/>
          </a:xfrm>
        </p:spPr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‹#›</a:t>
            </a:fld>
            <a:r>
              <a:rPr lang="hu-HU" smtClean="0"/>
              <a:t>.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xmlns="" val="617333997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35538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375B-222A-4326-B4C4-BF46085CCFB9}" type="datetime1">
              <a:rPr lang="hu-HU" smtClean="0"/>
              <a:pPr/>
              <a:t>2016.02.25.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851920" y="6331687"/>
            <a:ext cx="4942969" cy="365125"/>
          </a:xfrm>
        </p:spPr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‹#›</a:t>
            </a:fld>
            <a:r>
              <a:rPr lang="hu-HU" smtClean="0"/>
              <a:t>.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xmlns="" val="3202811755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96639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1200"/>
              </a:spcAft>
              <a:buSzPct val="100000"/>
              <a:defRPr sz="2800"/>
            </a:lvl1pPr>
            <a:lvl2pPr>
              <a:lnSpc>
                <a:spcPct val="100000"/>
              </a:lnSpc>
              <a:spcAft>
                <a:spcPts val="1200"/>
              </a:spcAft>
              <a:defRPr sz="2400"/>
            </a:lvl2pPr>
            <a:lvl3pPr>
              <a:lnSpc>
                <a:spcPct val="100000"/>
              </a:lnSpc>
              <a:spcAft>
                <a:spcPts val="1200"/>
              </a:spcAft>
              <a:defRPr sz="2400"/>
            </a:lvl3pPr>
            <a:lvl4pPr>
              <a:lnSpc>
                <a:spcPct val="100000"/>
              </a:lnSpc>
              <a:spcAft>
                <a:spcPts val="1200"/>
              </a:spcAft>
              <a:defRPr sz="2000"/>
            </a:lvl4pPr>
            <a:lvl5pPr>
              <a:lnSpc>
                <a:spcPct val="100000"/>
              </a:lnSpc>
              <a:spcAft>
                <a:spcPts val="1200"/>
              </a:spcAft>
              <a:defRPr sz="2000"/>
            </a:lvl5pPr>
            <a:extLst/>
          </a:lstStyle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B931E-B65D-4EDC-85D2-586AB12EC0F8}" type="datetime1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67944" y="6331687"/>
            <a:ext cx="4726945" cy="365125"/>
          </a:xfrm>
        </p:spPr>
        <p:txBody>
          <a:bodyPr/>
          <a:lstStyle>
            <a:extLst/>
          </a:lstStyle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extLst/>
          </a:lstStyle>
          <a:p>
            <a:fld id="{F9C1A066-04D2-4170-AF71-48832F610EE8}" type="slidenum">
              <a:rPr lang="hu-HU" smtClean="0"/>
              <a:pPr/>
              <a:t>‹#›</a:t>
            </a:fld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1B2A-2355-4C18-B25C-AE2D26030042}" type="datetime1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995936" y="6331687"/>
            <a:ext cx="4798953" cy="365125"/>
          </a:xfrm>
        </p:spPr>
        <p:txBody>
          <a:bodyPr/>
          <a:lstStyle/>
          <a:p>
            <a:r>
              <a:rPr lang="hu-HU" smtClean="0"/>
              <a:t>CAF Urbos 3 Budapest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918016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BA32A-B6CF-476F-88B0-6A345B1BAB12}" type="datetime1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A066-04D2-4170-AF71-48832F610E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2D613-F7A8-4F30-99FF-9B01B5DE8EE7}" type="datetime1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A066-04D2-4170-AF71-48832F610E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41CB6-14B3-4574-A8ED-DAE2BAE1F878}" type="datetime1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A066-04D2-4170-AF71-48832F610E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008C6-9C64-4D36-8B3B-DC12581448F5}" type="datetime1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A066-04D2-4170-AF71-48832F610E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CF600-F323-43FA-A9B7-01494B0E57E6}" type="datetime1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3923928" y="6331687"/>
            <a:ext cx="4870961" cy="365125"/>
          </a:xfrm>
        </p:spPr>
        <p:txBody>
          <a:bodyPr/>
          <a:lstStyle>
            <a:extLst/>
          </a:lstStyle>
          <a:p>
            <a:r>
              <a:rPr lang="hu-HU" smtClean="0"/>
              <a:t>CAF Urbos 3 Budapest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D3B78E-306E-4E18-9E11-83B19E8093F4}" type="datetime1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A066-04D2-4170-AF71-48832F610E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7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632848" cy="1368152"/>
          </a:xfrm>
          <a:prstGeom prst="rect">
            <a:avLst/>
          </a:prstGeom>
        </p:spPr>
        <p:txBody>
          <a:bodyPr vert="horz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30648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323528" y="6500252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564357-2F3A-4A75-AD1A-4B71EF7AEB0B}" type="datetime1">
              <a:rPr lang="hu-HU" smtClean="0"/>
              <a:pPr/>
              <a:t>2016.02.25.</a:t>
            </a:fld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283968" y="6331687"/>
            <a:ext cx="451092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179512" y="188640"/>
            <a:ext cx="864096" cy="648072"/>
          </a:xfrm>
          <a:prstGeom prst="rect">
            <a:avLst/>
          </a:prstGeom>
        </p:spPr>
        <p:txBody>
          <a:bodyPr vert="horz" anchor="t"/>
          <a:lstStyle>
            <a:lvl1pPr algn="r" eaLnBrk="1" latinLnBrk="0" hangingPunct="1">
              <a:defRPr kumimoji="0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extLst/>
          </a:lstStyle>
          <a:p>
            <a:fld id="{F9C1A066-04D2-4170-AF71-48832F610EE8}" type="slidenum">
              <a:rPr lang="hu-HU" smtClean="0"/>
              <a:pPr/>
              <a:t>‹#›</a:t>
            </a:fld>
            <a:r>
              <a:rPr lang="hu-HU" dirty="0" smtClean="0"/>
              <a:t>.</a:t>
            </a:r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9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3" r:id="rId13"/>
    <p:sldLayoutId id="2147483794" r:id="rId14"/>
    <p:sldLayoutId id="2147483795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624078" indent="-514350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100000"/>
        <a:buFont typeface="+mj-lt"/>
        <a:buAutoNum type="alphaLcParenR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50392" indent="-457200" algn="l" rtl="0" eaLnBrk="1" latinLnBrk="0" hangingPunct="1">
        <a:spcBef>
          <a:spcPts val="324"/>
        </a:spcBef>
        <a:buClr>
          <a:schemeClr val="accent1"/>
        </a:buClr>
        <a:buFont typeface="+mj-lt"/>
        <a:buAutoNum type="alphaLcParenR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136" indent="-457200" algn="l" rtl="0" eaLnBrk="1" latinLnBrk="0" hangingPunct="1">
        <a:spcBef>
          <a:spcPts val="350"/>
        </a:spcBef>
        <a:buClr>
          <a:schemeClr val="accent2"/>
        </a:buClr>
        <a:buSzPct val="100000"/>
        <a:buFont typeface="+mj-lt"/>
        <a:buAutoNum type="alphaLcParenR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457200" algn="l" rtl="0" eaLnBrk="1" latinLnBrk="0" hangingPunct="1">
        <a:spcBef>
          <a:spcPts val="350"/>
        </a:spcBef>
        <a:buClr>
          <a:schemeClr val="accent2"/>
        </a:buClr>
        <a:buFont typeface="+mj-lt"/>
        <a:buAutoNum type="alphaLcParenR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indent="-342900" algn="l" rtl="0" eaLnBrk="1" latinLnBrk="0" hangingPunct="1">
        <a:spcBef>
          <a:spcPts val="350"/>
        </a:spcBef>
        <a:buClr>
          <a:schemeClr val="accent2"/>
        </a:buClr>
        <a:buFont typeface="+mj-lt"/>
        <a:buAutoNum type="alphaLcParenR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1</a:t>
            </a:fld>
            <a:r>
              <a:rPr lang="hu-HU" smtClean="0"/>
              <a:t>.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u-HU" dirty="0">
                <a:effectLst/>
              </a:rPr>
              <a:t>Az alábbiak közül mely esetekben működik a homokszóró berendezés?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8917964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Csúszás- és </a:t>
                      </a:r>
                      <a:r>
                        <a:rPr lang="hu-HU" dirty="0" err="1" smtClean="0"/>
                        <a:t>perdülésvédelmi</a:t>
                      </a:r>
                      <a:r>
                        <a:rPr lang="hu-HU" dirty="0" smtClean="0"/>
                        <a:t> berendezés működése esetén automatikusan.</a:t>
                      </a:r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Nyomógombról működtetve, az irányváltó kapcsoló bármely állásában.</a:t>
                      </a:r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Csak az irányváltó kapcsoló előre állásában.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Jobbra nyíl 8">
            <a:hlinkClick r:id="" action="ppaction://hlinkshowjump?jump=nextslide"/>
          </p:cNvPr>
          <p:cNvSpPr/>
          <p:nvPr/>
        </p:nvSpPr>
        <p:spPr>
          <a:xfrm>
            <a:off x="7987070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9338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10</a:t>
            </a:fld>
            <a:r>
              <a:rPr lang="hu-HU" smtClean="0"/>
              <a:t>.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effectLst/>
              </a:rPr>
              <a:t>Az éberségi berendezés működésbe lép, ha: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1187244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járművezető folyamatosan nyomva tartja a lábpedált.</a:t>
                      </a:r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járművezető a vezérlőkapcsolón elhelyezett érzékelőt impulzus-szerűen kezeli.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lábpedált szaggatottan működteti.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Jobbra nyíl 8">
            <a:hlinkClick r:id="" action="ppaction://hlinkshowjump?jump=nextslide"/>
          </p:cNvPr>
          <p:cNvSpPr/>
          <p:nvPr/>
        </p:nvSpPr>
        <p:spPr>
          <a:xfrm>
            <a:off x="7987070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>
            <a:hlinkClick r:id="" action="ppaction://hlinkshowjump?jump=previousslide"/>
          </p:cNvPr>
          <p:cNvSpPr/>
          <p:nvPr/>
        </p:nvSpPr>
        <p:spPr>
          <a:xfrm rot="10800000">
            <a:off x="7104865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80324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11</a:t>
            </a:fld>
            <a:r>
              <a:rPr lang="hu-HU" smtClean="0"/>
              <a:t>.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effectLst/>
              </a:rPr>
              <a:t>Válassza ki, milyen fékberendezések találhatóak a járművön.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136915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Villamosfék</a:t>
                      </a: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tárcsafék, pneumatikus oldású </a:t>
                      </a:r>
                      <a:r>
                        <a:rPr kumimoji="0" lang="hu-H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RET-fék</a:t>
                      </a: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Villamosfék</a:t>
                      </a: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sínfék, </a:t>
                      </a:r>
                      <a:r>
                        <a:rPr kumimoji="0" lang="hu-H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szolenoid</a:t>
                      </a: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fék.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Villamosfék</a:t>
                      </a:r>
                      <a:r>
                        <a:rPr lang="hu-HU" dirty="0" smtClean="0"/>
                        <a:t>, sínfék, tárcsafék.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Jobbra nyíl 7">
            <a:hlinkClick r:id="" action="ppaction://hlinkshowjump?jump=nextslide"/>
          </p:cNvPr>
          <p:cNvSpPr/>
          <p:nvPr/>
        </p:nvSpPr>
        <p:spPr>
          <a:xfrm>
            <a:off x="7987070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>
            <a:hlinkClick r:id="" action="ppaction://hlinkshowjump?jump=previousslide"/>
          </p:cNvPr>
          <p:cNvSpPr/>
          <p:nvPr/>
        </p:nvSpPr>
        <p:spPr>
          <a:xfrm rot="10800000">
            <a:off x="7104865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02323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12</a:t>
            </a:fld>
            <a:r>
              <a:rPr lang="hu-HU" smtClean="0"/>
              <a:t>.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u-HU" dirty="0">
                <a:effectLst/>
              </a:rPr>
              <a:t>Milyen táplálásúak az elektromágneses </a:t>
            </a:r>
            <a:r>
              <a:rPr lang="hu-HU" dirty="0" err="1">
                <a:effectLst/>
              </a:rPr>
              <a:t>sínféktörzsek</a:t>
            </a:r>
            <a:r>
              <a:rPr lang="hu-HU" dirty="0">
                <a:effectLst/>
              </a:rPr>
              <a:t> tekercsei?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7895704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Munkavezeték és akkumulátor áramáról táplált, kettős tekercselésű.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Villamosfék</a:t>
                      </a:r>
                      <a:r>
                        <a:rPr lang="hu-HU" dirty="0" smtClean="0"/>
                        <a:t> és akkumulátor áramáról táplált.</a:t>
                      </a:r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Csak az akkumulátor áramáról táplált.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Jobbra nyíl 7">
            <a:hlinkClick r:id="" action="ppaction://hlinkshowjump?jump=nextslide"/>
          </p:cNvPr>
          <p:cNvSpPr/>
          <p:nvPr/>
        </p:nvSpPr>
        <p:spPr>
          <a:xfrm>
            <a:off x="7987070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>
            <a:hlinkClick r:id="" action="ppaction://hlinkshowjump?jump=previousslide"/>
          </p:cNvPr>
          <p:cNvSpPr/>
          <p:nvPr/>
        </p:nvSpPr>
        <p:spPr>
          <a:xfrm rot="10800000">
            <a:off x="7104865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02323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13</a:t>
            </a:fld>
            <a:r>
              <a:rPr lang="hu-HU" smtClean="0"/>
              <a:t>.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effectLst/>
              </a:rPr>
              <a:t>Mit tapasztal a járművezető, ha az utastérben működtetik a vészbeszélő nyomógombját?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3895755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Csak hangjelzés hallható.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Hangjelzés hallható, és a harang alakú piktogram vörös színűre vált.</a:t>
                      </a:r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Hangjelzés hallható, a HMI kijelző megjeleníti a megfelelő kameraképet, valamint a harang alakú piktogram vörös színűre vált.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Jobbra nyíl 7">
            <a:hlinkClick r:id="" action="ppaction://hlinkshowjump?jump=nextslide"/>
          </p:cNvPr>
          <p:cNvSpPr/>
          <p:nvPr/>
        </p:nvSpPr>
        <p:spPr>
          <a:xfrm>
            <a:off x="7987070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>
            <a:hlinkClick r:id="" action="ppaction://hlinkshowjump?jump=previousslide"/>
          </p:cNvPr>
          <p:cNvSpPr/>
          <p:nvPr/>
        </p:nvSpPr>
        <p:spPr>
          <a:xfrm rot="10800000">
            <a:off x="7104865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02323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14</a:t>
            </a:fld>
            <a:r>
              <a:rPr lang="hu-HU" smtClean="0"/>
              <a:t>.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effectLst/>
              </a:rPr>
              <a:t>Honnan tud a járművezető meggyőződni a kisfeszültségű segédüzemek aktuális feszültség értékéről?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2593891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HMI kijelző Vezetés képernyőjéről.</a:t>
                      </a:r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HMI kijelző Vezérlések képernyőjéről.</a:t>
                      </a:r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HMI kijelző Karbantartás képernyőjéről.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Jobbra nyíl 8">
            <a:hlinkClick r:id="" action="ppaction://hlinkshowjump?jump=nextslide"/>
          </p:cNvPr>
          <p:cNvSpPr/>
          <p:nvPr/>
        </p:nvSpPr>
        <p:spPr>
          <a:xfrm>
            <a:off x="7987070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>
            <a:hlinkClick r:id="" action="ppaction://hlinkshowjump?jump=previousslide"/>
          </p:cNvPr>
          <p:cNvSpPr/>
          <p:nvPr/>
        </p:nvSpPr>
        <p:spPr>
          <a:xfrm rot="10800000">
            <a:off x="7104865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80324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15</a:t>
            </a:fld>
            <a:r>
              <a:rPr lang="hu-HU" smtClean="0"/>
              <a:t>.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effectLst/>
              </a:rPr>
              <a:t>Mit működtet a páramentesítő nyomógomb?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5744666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Légbefúvó rendszert és elektromos fűtőszálakat.</a:t>
                      </a:r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Csak légbefúvó rendszert.</a:t>
                      </a:r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Csak elektromos fűtőszálakat.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Jobbra nyíl 8">
            <a:hlinkClick r:id="" action="ppaction://hlinkshowjump?jump=previousslide"/>
          </p:cNvPr>
          <p:cNvSpPr/>
          <p:nvPr/>
        </p:nvSpPr>
        <p:spPr>
          <a:xfrm rot="10800000">
            <a:off x="7104865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64965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2"/>
          <p:cNvSpPr txBox="1">
            <a:spLocks/>
          </p:cNvSpPr>
          <p:nvPr/>
        </p:nvSpPr>
        <p:spPr>
          <a:xfrm>
            <a:off x="1187624" y="2780928"/>
            <a:ext cx="6696744" cy="936104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hu-HU" sz="4800" smtClean="0"/>
              <a:t>A gyakorlás véget ért!</a:t>
            </a:r>
            <a:endParaRPr lang="hu-HU" sz="4800" dirty="0"/>
          </a:p>
        </p:txBody>
      </p:sp>
      <p:sp>
        <p:nvSpPr>
          <p:cNvPr id="8" name="Jobbra nyíl 7">
            <a:hlinkClick r:id="" action="ppaction://hlinkshowjump?jump=previousslide"/>
          </p:cNvPr>
          <p:cNvSpPr/>
          <p:nvPr/>
        </p:nvSpPr>
        <p:spPr>
          <a:xfrm rot="10800000">
            <a:off x="7104864" y="5708106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Balra nyíl 8">
            <a:hlinkClick r:id="" action="ppaction://hlinkshowjump?jump=firstslide"/>
          </p:cNvPr>
          <p:cNvSpPr/>
          <p:nvPr/>
        </p:nvSpPr>
        <p:spPr>
          <a:xfrm>
            <a:off x="3707904" y="4844010"/>
            <a:ext cx="1656184" cy="86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Ú</a:t>
            </a:r>
            <a:r>
              <a:rPr lang="hu-HU" dirty="0" smtClean="0"/>
              <a:t>jra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77004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907704" y="2690918"/>
            <a:ext cx="5400600" cy="82809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hu-HU" sz="4800" smtClean="0">
                <a:solidFill>
                  <a:srgbClr val="FF0000"/>
                </a:solidFill>
              </a:rPr>
              <a:t>Helytelen válasz!</a:t>
            </a:r>
            <a:endParaRPr lang="hu-HU" sz="4800" dirty="0">
              <a:solidFill>
                <a:srgbClr val="FF0000"/>
              </a:solidFill>
            </a:endParaRPr>
          </a:p>
        </p:txBody>
      </p:sp>
      <p:sp>
        <p:nvSpPr>
          <p:cNvPr id="8" name="Akciógomb: Vissza vagy Előző 7">
            <a:hlinkClick r:id="" action="ppaction://hlinkshowjump?jump=lastslideviewed" highlightClick="1"/>
          </p:cNvPr>
          <p:cNvSpPr/>
          <p:nvPr/>
        </p:nvSpPr>
        <p:spPr>
          <a:xfrm>
            <a:off x="395536" y="1124744"/>
            <a:ext cx="648072" cy="39604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01077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2</a:t>
            </a:fld>
            <a:r>
              <a:rPr lang="hu-HU" smtClean="0"/>
              <a:t>.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effectLst/>
              </a:rPr>
              <a:t>A főkapcsoló kikapcsolása után, hogyan lehet azt visszakapcsolni?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7497057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Főkapcsoló nyomógomb működtetésével.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Áramszedő nyomógomb egyszeri megnyomásával.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HMI megfelelő érintőfelületének (HSCB) működtetésével.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Jobbra nyíl 7">
            <a:hlinkClick r:id="" action="ppaction://hlinkshowjump?jump=nextslide"/>
          </p:cNvPr>
          <p:cNvSpPr/>
          <p:nvPr/>
        </p:nvSpPr>
        <p:spPr>
          <a:xfrm>
            <a:off x="7987070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>
            <a:hlinkClick r:id="" action="ppaction://hlinkshowjump?jump=previousslide"/>
          </p:cNvPr>
          <p:cNvSpPr/>
          <p:nvPr/>
        </p:nvSpPr>
        <p:spPr>
          <a:xfrm rot="10800000">
            <a:off x="7104865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02323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3</a:t>
            </a:fld>
            <a:r>
              <a:rPr lang="hu-HU" smtClean="0"/>
              <a:t>.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effectLst/>
              </a:rPr>
              <a:t>Mit tapasztal a járművezető kerékcsúszás esetén?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6526400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Automatikus homokszórást, a fékerő visszaszabályozását, valamint világít a homokszóró nyomógombban a fehér színű visszajelző fény.</a:t>
                      </a:r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Automatikus homokszórást.</a:t>
                      </a:r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Automatikus homokszórást és a mágneses sínfékek automatikus működését.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Jobbra nyíl 8">
            <a:hlinkClick r:id="" action="ppaction://hlinkshowjump?jump=nextslide"/>
          </p:cNvPr>
          <p:cNvSpPr/>
          <p:nvPr/>
        </p:nvSpPr>
        <p:spPr>
          <a:xfrm>
            <a:off x="7987070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>
            <a:hlinkClick r:id="" action="ppaction://hlinkshowjump?jump=previousslide"/>
          </p:cNvPr>
          <p:cNvSpPr/>
          <p:nvPr/>
        </p:nvSpPr>
        <p:spPr>
          <a:xfrm rot="10800000">
            <a:off x="7104865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80324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4</a:t>
            </a:fld>
            <a:r>
              <a:rPr lang="hu-HU" smtClean="0"/>
              <a:t>.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effectLst/>
              </a:rPr>
              <a:t>Milyen reteszelések vannak az alábbiak közül a vezérlőkapcsoló, az irányváltó kapcsoló, valamint a menetzár között?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9223449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menetzár 1-es (bekapcsolt) állásában működtethető az irányváltó kapcsoló.</a:t>
                      </a:r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irányváltó kapcsoló állásától függően működtethető a vezérlőkapcsoló.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menetzár állásától függetlenül működtethető az irányváltó kapcsoló.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Jobbra nyíl 8">
            <a:hlinkClick r:id="" action="ppaction://hlinkshowjump?jump=nextslide"/>
          </p:cNvPr>
          <p:cNvSpPr/>
          <p:nvPr/>
        </p:nvSpPr>
        <p:spPr>
          <a:xfrm>
            <a:off x="7987070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>
            <a:hlinkClick r:id="" action="ppaction://hlinkshowjump?jump=previousslide"/>
          </p:cNvPr>
          <p:cNvSpPr/>
          <p:nvPr/>
        </p:nvSpPr>
        <p:spPr>
          <a:xfrm rot="10800000">
            <a:off x="7104865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80324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5</a:t>
            </a:fld>
            <a:r>
              <a:rPr lang="hu-HU" smtClean="0"/>
              <a:t>.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effectLst/>
              </a:rPr>
              <a:t>Hogyan történik a jármű üzemállapotba helyezése?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1222279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menetzár elfordításával és az Áramszedő nyomógomb megnyomásával.</a:t>
                      </a:r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menetzár elfordításával.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menetzár elfordításával és a Főkapcsoló nyomógomb megnyomásával.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Jobbra nyíl 8">
            <a:hlinkClick r:id="" action="ppaction://hlinkshowjump?jump=nextslide"/>
          </p:cNvPr>
          <p:cNvSpPr/>
          <p:nvPr/>
        </p:nvSpPr>
        <p:spPr>
          <a:xfrm>
            <a:off x="7987070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>
            <a:hlinkClick r:id="" action="ppaction://hlinkshowjump?jump=previousslide"/>
          </p:cNvPr>
          <p:cNvSpPr/>
          <p:nvPr/>
        </p:nvSpPr>
        <p:spPr>
          <a:xfrm rot="10800000">
            <a:off x="7104865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80324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6</a:t>
            </a:fld>
            <a:r>
              <a:rPr lang="hu-HU" smtClean="0"/>
              <a:t>.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effectLst/>
              </a:rPr>
              <a:t>Mikor működtethetők az ajtók egyedi üzemmódban?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9156075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Egyedi/Központi üzemválasztó nyomógomb kikapcsolt helyzetében.</a:t>
                      </a:r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Egyedi/Központi üzemválasztó nyomógomb bekapcsolt helyzetében.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Egyedi/Központi üzemválasztó nyomógomb kikapcsolt helyzetében, ha világít benne a sárga színű visszajelző fény.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Jobbra nyíl 8">
            <a:hlinkClick r:id="" action="ppaction://hlinkshowjump?jump=nextslide"/>
          </p:cNvPr>
          <p:cNvSpPr/>
          <p:nvPr/>
        </p:nvSpPr>
        <p:spPr>
          <a:xfrm>
            <a:off x="7987070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>
            <a:hlinkClick r:id="" action="ppaction://hlinkshowjump?jump=previousslide"/>
          </p:cNvPr>
          <p:cNvSpPr/>
          <p:nvPr/>
        </p:nvSpPr>
        <p:spPr>
          <a:xfrm rot="10800000">
            <a:off x="7104865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01729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7</a:t>
            </a:fld>
            <a:r>
              <a:rPr lang="hu-HU" smtClean="0"/>
              <a:t>.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effectLst/>
              </a:rPr>
              <a:t>Hogyan lehet ajtót selejtezni az utastérből úgy, hogy az utasok számára a selejtezett állapotról visszajelzést kapjanak?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6722404"/>
              </p:ext>
            </p:extLst>
          </p:nvPr>
        </p:nvGraphicFramePr>
        <p:xfrm>
          <a:off x="323528" y="2060848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Csak az adott ajtóhoz tartozó vezérlő egység lekapcsolásával.</a:t>
                      </a:r>
                    </a:p>
                    <a:p>
                      <a:endParaRPr kumimoji="0" lang="hu-H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Csak az ajtószárnyon lévő selejtező kapcsolóval.</a:t>
                      </a:r>
                      <a:endParaRPr kumimoji="0" lang="hu-H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adott ajtóhoz tartozó vezérlő egység lekapcsolásával, vagy az ajtószárnyon lévő selejtező kapcsolóval.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Jobbra nyíl 7">
            <a:hlinkClick r:id="" action="ppaction://hlinkshowjump?jump=nextslide"/>
          </p:cNvPr>
          <p:cNvSpPr/>
          <p:nvPr/>
        </p:nvSpPr>
        <p:spPr>
          <a:xfrm>
            <a:off x="7987070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>
            <a:hlinkClick r:id="" action="ppaction://hlinkshowjump?jump=previousslide"/>
          </p:cNvPr>
          <p:cNvSpPr/>
          <p:nvPr/>
        </p:nvSpPr>
        <p:spPr>
          <a:xfrm rot="10800000">
            <a:off x="7104865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6002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8</a:t>
            </a:fld>
            <a:r>
              <a:rPr lang="hu-HU" smtClean="0"/>
              <a:t>.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effectLst/>
              </a:rPr>
              <a:t>A jármű tompított </a:t>
            </a:r>
            <a:r>
              <a:rPr lang="hu-HU" dirty="0" smtClean="0">
                <a:effectLst/>
              </a:rPr>
              <a:t>világítása mikor kapcsol be?</a:t>
            </a:r>
            <a:endParaRPr lang="hu-HU" dirty="0">
              <a:effectLst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5233354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menetzár, majd a külső világítás kapcsoló elfordítása után.</a:t>
                      </a:r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irányváltó kapcsoló előre állásában automatikusan bekapcsol.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menetzár elfordítása után automatikusan.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Jobbra nyíl 8">
            <a:hlinkClick r:id="" action="ppaction://hlinkshowjump?jump=nextslide"/>
          </p:cNvPr>
          <p:cNvSpPr/>
          <p:nvPr/>
        </p:nvSpPr>
        <p:spPr>
          <a:xfrm>
            <a:off x="7987070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>
            <a:hlinkClick r:id="" action="ppaction://hlinkshowjump?jump=previousslide"/>
          </p:cNvPr>
          <p:cNvSpPr/>
          <p:nvPr/>
        </p:nvSpPr>
        <p:spPr>
          <a:xfrm rot="10800000">
            <a:off x="7104865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01729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CAF Urbos 3 Budapest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A066-04D2-4170-AF71-48832F610EE8}" type="slidenum">
              <a:rPr lang="hu-HU" smtClean="0"/>
              <a:pPr/>
              <a:t>9</a:t>
            </a:fld>
            <a:r>
              <a:rPr lang="hu-HU" smtClean="0"/>
              <a:t>.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effectLst/>
              </a:rPr>
              <a:t>Sorolja fel a megkerülő kapcsolókat!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3488553"/>
              </p:ext>
            </p:extLst>
          </p:nvPr>
        </p:nvGraphicFramePr>
        <p:xfrm>
          <a:off x="323528" y="1772816"/>
          <a:ext cx="8424936" cy="34563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2603"/>
                <a:gridCol w="7692333"/>
              </a:tblGrid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a.)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Központi fékvezérlő, Null-sebességjel, Vontatási kör, Fékkör, Éberségi berendezés, Maximális üzemi fék megkerülő kapcsoló.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lastslide"/>
                        </a:rPr>
                        <a:t>b.)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Központi fékvezérlő, Null-sebességjel, Vontatási kör, Fékkör, Éberségi berendezés, Akkumulátor töltés megkerülő kapcsoló.</a:t>
                      </a:r>
                      <a:endParaRPr lang="hu-HU" dirty="0"/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hlinkClick r:id="" action="ppaction://hlinkshowjump?jump=nextslide"/>
                        </a:rPr>
                        <a:t>c.)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Központi járművezérlő, Null-sebességjel, Vontatási kör, Fékkör, Éberségi berendezés, Maximális üzemi fék megkerülő kapcsoló.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Jobbra nyíl 7">
            <a:hlinkClick r:id="" action="ppaction://hlinkshowjump?jump=nextslide"/>
          </p:cNvPr>
          <p:cNvSpPr/>
          <p:nvPr/>
        </p:nvSpPr>
        <p:spPr>
          <a:xfrm>
            <a:off x="7987070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>
            <a:hlinkClick r:id="" action="ppaction://hlinkshowjump?jump=previousslide"/>
          </p:cNvPr>
          <p:cNvSpPr/>
          <p:nvPr/>
        </p:nvSpPr>
        <p:spPr>
          <a:xfrm rot="10800000">
            <a:off x="7104865" y="5706328"/>
            <a:ext cx="592514" cy="339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02323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Egyéni 8. sém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F5666"/>
      </a:hlink>
      <a:folHlink>
        <a:srgbClr val="0F5666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1643</TotalTime>
  <Words>740</Words>
  <Application>Microsoft Office PowerPoint</Application>
  <PresentationFormat>Diavetítés a képernyőre (4:3 oldalarány)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Sétatér</vt:lpstr>
      <vt:lpstr>Az alábbiak közül mely esetekben működik a homokszóró berendezés?</vt:lpstr>
      <vt:lpstr>A főkapcsoló kikapcsolása után, hogyan lehet azt visszakapcsolni?</vt:lpstr>
      <vt:lpstr>Mit tapasztal a járművezető kerékcsúszás esetén?</vt:lpstr>
      <vt:lpstr>Milyen reteszelések vannak az alábbiak közül a vezérlőkapcsoló, az irányváltó kapcsoló, valamint a menetzár között?</vt:lpstr>
      <vt:lpstr>Hogyan történik a jármű üzemállapotba helyezése?</vt:lpstr>
      <vt:lpstr>Mikor működtethetők az ajtók egyedi üzemmódban?</vt:lpstr>
      <vt:lpstr>Hogyan lehet ajtót selejtezni az utastérből úgy, hogy az utasok számára a selejtezett állapotról visszajelzést kapjanak?</vt:lpstr>
      <vt:lpstr>A jármű tompított világítása mikor kapcsol be?</vt:lpstr>
      <vt:lpstr>Sorolja fel a megkerülő kapcsolókat!</vt:lpstr>
      <vt:lpstr>Az éberségi berendezés működésbe lép, ha:</vt:lpstr>
      <vt:lpstr>Válassza ki, milyen fékberendezések találhatóak a járművön.</vt:lpstr>
      <vt:lpstr>Milyen táplálásúak az elektromágneses sínféktörzsek tekercsei?</vt:lpstr>
      <vt:lpstr>Mit tapasztal a járművezető, ha az utastérben működtetik a vészbeszélő nyomógombját?</vt:lpstr>
      <vt:lpstr>Honnan tud a járművezető meggyőződni a kisfeszültségű segédüzemek aktuális feszültség értékéről?</vt:lpstr>
      <vt:lpstr>Mit működtet a páramentesítő nyomógomb?</vt:lpstr>
      <vt:lpstr>16. dia</vt:lpstr>
      <vt:lpstr>17. dia</vt:lpstr>
    </vt:vector>
  </TitlesOfParts>
  <Company>BKV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Gyakorló kérdése</dc:title>
  <dc:creator>Vitéz Gergely</dc:creator>
  <cp:lastModifiedBy>Vitez_G</cp:lastModifiedBy>
  <cp:revision>46</cp:revision>
  <dcterms:created xsi:type="dcterms:W3CDTF">2015-11-20T06:25:14Z</dcterms:created>
  <dcterms:modified xsi:type="dcterms:W3CDTF">2016-02-25T18:58:49Z</dcterms:modified>
</cp:coreProperties>
</file>